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sldIdLst>
    <p:sldId id="256" r:id="rId2"/>
    <p:sldId id="257" r:id="rId3"/>
    <p:sldId id="283" r:id="rId4"/>
    <p:sldId id="262" r:id="rId5"/>
    <p:sldId id="263" r:id="rId6"/>
    <p:sldId id="258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72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A05F90-9689-604A-859B-D90D4202EE61}" v="3" dt="2021-02-22T03:40:58.456"/>
    <p1510:client id="{D918AF9F-9035-0000-8F71-D02A5F2150F1}" v="248" dt="2021-02-26T17:52:41.565"/>
    <p1510:client id="{F1ACA7CF-AE86-DBE0-9907-C22F940B9F92}" v="406" dt="2021-02-26T21:50:17.3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slide" Target="slides/slide17.xml" Id="rId18" /><Relationship Type="http://schemas.openxmlformats.org/officeDocument/2006/relationships/presProps" Target="presProps.xml" Id="rId26" /><Relationship Type="http://schemas.openxmlformats.org/officeDocument/2006/relationships/slide" Target="slides/slide2.xml" Id="rId3" /><Relationship Type="http://schemas.openxmlformats.org/officeDocument/2006/relationships/slide" Target="slides/slide20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slide" Target="slides/slide16.xml" Id="rId17" /><Relationship Type="http://schemas.openxmlformats.org/officeDocument/2006/relationships/slide" Target="slides/slide24.xml" Id="rId25" /><Relationship Type="http://schemas.openxmlformats.org/officeDocument/2006/relationships/slide" Target="slides/slide1.xml" Id="rId2" /><Relationship Type="http://schemas.openxmlformats.org/officeDocument/2006/relationships/slide" Target="slides/slide15.xml" Id="rId16" /><Relationship Type="http://schemas.openxmlformats.org/officeDocument/2006/relationships/slide" Target="slides/slide19.xml" Id="rId20" /><Relationship Type="http://schemas.openxmlformats.org/officeDocument/2006/relationships/tableStyles" Target="tableStyles.xml" Id="rId29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23.xml" Id="rId24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slide" Target="slides/slide22.xml" Id="rId23" /><Relationship Type="http://schemas.openxmlformats.org/officeDocument/2006/relationships/theme" Target="theme/theme1.xml" Id="rId28" /><Relationship Type="http://schemas.openxmlformats.org/officeDocument/2006/relationships/slide" Target="slides/slide9.xml" Id="rId10" /><Relationship Type="http://schemas.openxmlformats.org/officeDocument/2006/relationships/slide" Target="slides/slide18.xml" Id="rId19" /><Relationship Type="http://schemas.microsoft.com/office/2015/10/relationships/revisionInfo" Target="revisionInfo.xml" Id="rId31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Relationship Type="http://schemas.openxmlformats.org/officeDocument/2006/relationships/slide" Target="slides/slide21.xml" Id="rId22" /><Relationship Type="http://schemas.openxmlformats.org/officeDocument/2006/relationships/viewProps" Target="viewProps.xml" Id="rId27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5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5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6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2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5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1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2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5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3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17" r:id="rId6"/>
    <p:sldLayoutId id="2147483813" r:id="rId7"/>
    <p:sldLayoutId id="2147483814" r:id="rId8"/>
    <p:sldLayoutId id="2147483815" r:id="rId9"/>
    <p:sldLayoutId id="2147483816" r:id="rId10"/>
    <p:sldLayoutId id="214748381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1841" y="726641"/>
            <a:ext cx="5998193" cy="3187427"/>
          </a:xfrm>
        </p:spPr>
        <p:txBody>
          <a:bodyPr>
            <a:normAutofit/>
          </a:bodyPr>
          <a:lstStyle/>
          <a:p>
            <a:pPr algn="r"/>
            <a:r>
              <a:rPr lang="en-US" sz="5400">
                <a:solidFill>
                  <a:srgbClr val="FFFFFF"/>
                </a:solidFill>
              </a:rPr>
              <a:t>E. Otis Vaughn MS &amp; IB MYP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AE0B65-1A6D-43D2-ABBA-B61B7CFBF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4025" y="4069781"/>
            <a:ext cx="5993576" cy="20433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3200">
              <a:solidFill>
                <a:srgbClr val="FFFFFF"/>
              </a:solidFill>
            </a:endParaRPr>
          </a:p>
          <a:p>
            <a:pPr algn="r"/>
            <a:r>
              <a:rPr lang="en-US" sz="3200">
                <a:solidFill>
                  <a:srgbClr val="FFFFFF"/>
                </a:solidFill>
              </a:rPr>
              <a:t>CSI Progress Update #3</a:t>
            </a:r>
          </a:p>
          <a:p>
            <a:pPr algn="r"/>
            <a:r>
              <a:rPr lang="en-US" sz="3200">
                <a:solidFill>
                  <a:srgbClr val="FFFFFF"/>
                </a:solidFill>
                <a:cs typeface="Segoe UI"/>
              </a:rPr>
              <a:t>Febuary 26, 2021</a:t>
            </a:r>
            <a:endParaRPr lang="en-US" sz="3200" dirty="0">
              <a:solidFill>
                <a:srgbClr val="FFFFFF"/>
              </a:solidFill>
              <a:cs typeface="Segoe UI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079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Family Engagement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0000"/>
                </a:solidFill>
                <a:latin typeface="Comic Sans MS"/>
              </a:rPr>
              <a:t>Barriers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 COVID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*families can’t come into the building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*staff exclusions have limited our ability to host ZOOM events for parents</a:t>
            </a:r>
            <a:br>
              <a:rPr lang="en-US" sz="4000" dirty="0">
                <a:latin typeface="Comic Sans MS" panose="030F0902030302020204" pitchFamily="66" charset="0"/>
              </a:rPr>
            </a:br>
            <a:endParaRPr lang="en-US" sz="400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861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Family Engagemen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C000"/>
                </a:solidFill>
                <a:latin typeface="Comic Sans MS"/>
              </a:rPr>
              <a:t>Next Steps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 Continued attempts to hold online events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*Infinite Campus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*What is IB?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*Dream Box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*SEL</a:t>
            </a: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4602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400975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Family Engagement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C000"/>
                </a:solidFill>
                <a:latin typeface="Comic Sans MS"/>
              </a:rPr>
              <a:t>Next Steps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Spring concerts for Fine Arts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Family nights about 2021-22 opportunities</a:t>
            </a:r>
            <a:br>
              <a:rPr lang="en-US" sz="4000" dirty="0">
                <a:latin typeface="Comic Sans MS" panose="030F0902030302020204" pitchFamily="66" charset="0"/>
              </a:rPr>
            </a:br>
            <a:endParaRPr lang="en-US" sz="400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276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WIDA Access testing is almost complete!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endParaRPr lang="en-US" sz="400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4318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We created a bank of NVAC grade-level standards to be used for Special Education IEPs…..we want all students to work towards grade-level goals. </a:t>
            </a:r>
            <a:br>
              <a:rPr lang="en-US" sz="4000" dirty="0">
                <a:latin typeface="Comic Sans MS" panose="030F0902030302020204" pitchFamily="66" charset="0"/>
              </a:rPr>
            </a:br>
            <a:endParaRPr lang="en-US" sz="400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3212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We are revising classes offered in 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Spanish (Language Acquisition), Special Education and 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in Robotics (IB Design) </a:t>
            </a:r>
            <a:endParaRPr lang="en-US" sz="4000" dirty="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4266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0000"/>
                </a:solidFill>
                <a:latin typeface="Comic Sans MS"/>
              </a:rPr>
              <a:t>Barriers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*COVID prevented us from completing MAP testing in ELA.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*COVID disrupted interim testing</a:t>
            </a:r>
            <a:br>
              <a:rPr lang="en-US" sz="4000" dirty="0">
                <a:latin typeface="Comic Sans MS" panose="030F0902030302020204" pitchFamily="66" charset="0"/>
              </a:rPr>
            </a:br>
            <a:endParaRPr lang="en-US" sz="400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7839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0000"/>
                </a:solidFill>
                <a:latin typeface="Comic Sans MS"/>
              </a:rPr>
              <a:t>Barriers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*EL teacher on extended LOA 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*No longterm and limited daily subs available *Some EL students receiv NO 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EL instruction</a:t>
            </a:r>
            <a:br>
              <a:rPr lang="en-US" sz="4000" dirty="0">
                <a:latin typeface="Comic Sans MS" panose="030F0902030302020204" pitchFamily="66" charset="0"/>
              </a:rPr>
            </a:br>
            <a:endParaRPr lang="en-US" sz="400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485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u="sng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0000"/>
                </a:solidFill>
                <a:latin typeface="Comic Sans MS"/>
              </a:rPr>
              <a:t>Barriers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Multiple COVID exclusions causing large quantities of students to miss in-person instruction and causing many teachers to have to teach from home for weeks. </a:t>
            </a:r>
            <a:endParaRPr lang="en-US" sz="400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1809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358396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u="sng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C000"/>
                </a:solidFill>
                <a:latin typeface="Comic Sans MS"/>
              </a:rPr>
              <a:t>Next Steps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*Continued weekly shadowing of EL students to allow teachers to experience </a:t>
            </a:r>
            <a:r>
              <a:rPr lang="en-US" sz="4000">
                <a:solidFill>
                  <a:srgbClr val="FFFF00"/>
                </a:solidFill>
                <a:latin typeface="Comic Sans MS"/>
              </a:rPr>
              <a:t>The Day in the Life of an EL.</a:t>
            </a:r>
            <a:r>
              <a:rPr lang="en-US" sz="4000" dirty="0">
                <a:solidFill>
                  <a:schemeClr val="bg1"/>
                </a:solidFill>
                <a:latin typeface="Comic Sans MS"/>
              </a:rPr>
              <a:t>  </a:t>
            </a:r>
            <a:br>
              <a:rPr lang="en-US" sz="4000" dirty="0">
                <a:latin typeface="Comic Sans MS" panose="030F0902030302020204" pitchFamily="66" charset="0"/>
              </a:rPr>
            </a:br>
            <a:endParaRPr lang="en-US" sz="4000" dirty="0">
              <a:solidFill>
                <a:schemeClr val="bg1"/>
              </a:solidFill>
              <a:latin typeface="Comic Sans MS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568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0"/>
            <a:ext cx="10039514" cy="5502343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u="sng">
                <a:solidFill>
                  <a:srgbClr val="FFFFFF"/>
                </a:solidFill>
                <a:latin typeface="Comic Sans MS"/>
              </a:rPr>
              <a:t>Professional Development</a:t>
            </a:r>
            <a:br>
              <a:rPr lang="en-US" sz="4400" u="sng" dirty="0">
                <a:latin typeface="Comic Sans MS" panose="030F0902030302020204" pitchFamily="66" charset="0"/>
              </a:rPr>
            </a:b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400">
                <a:solidFill>
                  <a:srgbClr val="FFFFFF"/>
                </a:solidFill>
                <a:latin typeface="Comic Sans MS"/>
              </a:rPr>
              <a:t>: </a:t>
            </a: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>
                <a:solidFill>
                  <a:srgbClr val="FFFFFF"/>
                </a:solidFill>
                <a:latin typeface="Comic Sans MS"/>
              </a:rPr>
              <a:t>9 teachers trained at International Baccalaureate (IB) workshops in:</a:t>
            </a:r>
            <a:br>
              <a:rPr lang="en-US" sz="4400" dirty="0">
                <a:latin typeface="Comic Sans MS" panose="030F0902030302020204" pitchFamily="66" charset="0"/>
              </a:rPr>
            </a:b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>
                <a:solidFill>
                  <a:srgbClr val="FFFFFF"/>
                </a:solidFill>
                <a:latin typeface="Comic Sans MS"/>
              </a:rPr>
              <a:t> Science, Leadership, Math, Language Acquisition, Individuals &amp; Societies</a:t>
            </a: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>
                <a:solidFill>
                  <a:srgbClr val="FFFFFF"/>
                </a:solidFill>
                <a:latin typeface="Comic Sans MS"/>
              </a:rPr>
              <a:t>*PLC in IB</a:t>
            </a: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126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0"/>
            <a:ext cx="10358396" cy="5476985"/>
          </a:xfrm>
        </p:spPr>
        <p:txBody>
          <a:bodyPr>
            <a:normAutofit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C000"/>
                </a:solidFill>
                <a:latin typeface="Comic Sans MS"/>
              </a:rPr>
              <a:t>Next Steps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*More QTEL strategies to be shared with teachers during Wednesday early release.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*QTEL strategies include: Math &amp; Social Studies.</a:t>
            </a:r>
            <a:endParaRPr lang="en-US" sz="4000">
              <a:solidFill>
                <a:srgbClr val="FFFF00"/>
              </a:solidFill>
              <a:latin typeface="Comic Sans MS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1033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0"/>
            <a:ext cx="10358396" cy="4441447"/>
          </a:xfrm>
        </p:spPr>
        <p:txBody>
          <a:bodyPr>
            <a:normAutofit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C000"/>
                </a:solidFill>
                <a:latin typeface="Comic Sans MS"/>
              </a:rPr>
              <a:t>Next Steps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*Increased focus during classroom observations on SWRL, Language objectives &amp; sentence starters (QTEL), and alignment to NVACS</a:t>
            </a:r>
            <a:endParaRPr lang="en-US" sz="4000">
              <a:solidFill>
                <a:srgbClr val="FFFF00"/>
              </a:solidFill>
              <a:latin typeface="Comic Sans MS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1348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0"/>
            <a:ext cx="10358396" cy="5476985"/>
          </a:xfrm>
        </p:spPr>
        <p:txBody>
          <a:bodyPr>
            <a:normAutofit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u="sng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C000"/>
                </a:solidFill>
                <a:latin typeface="Comic Sans MS"/>
              </a:rPr>
              <a:t>Next Steps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Start instructional SNAPSHOT rounds to include teachers. Visit +/- 5 classrooms to monitor IB, NVACS, SWRL, QTEL strategies</a:t>
            </a:r>
            <a:endParaRPr lang="en-US" sz="4000">
              <a:solidFill>
                <a:srgbClr val="FFFF00"/>
              </a:solidFill>
              <a:latin typeface="Comic Sans MS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8477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0"/>
            <a:ext cx="10039514" cy="5605739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solidFill>
                  <a:srgbClr val="7030A0"/>
                </a:solidFill>
                <a:latin typeface="Comic Sans MS"/>
              </a:rPr>
              <a:t>Adjustments to Vaughn’s School Performance Plan??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</a:t>
            </a:r>
            <a:r>
              <a:rPr lang="en-US" sz="4000" dirty="0">
                <a:solidFill>
                  <a:srgbClr val="FFFF00"/>
                </a:solidFill>
                <a:latin typeface="Comic Sans MS"/>
              </a:rPr>
              <a:t>Continue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 all elements of current SPP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</a:t>
            </a:r>
            <a:r>
              <a:rPr lang="en-US" sz="4000" dirty="0">
                <a:solidFill>
                  <a:srgbClr val="FFFF00"/>
                </a:solidFill>
                <a:latin typeface="Comic Sans MS"/>
              </a:rPr>
              <a:t>Add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 action steps to continue PD and monitoring of QTEL EL strategies, sentence starters &amp; language objectives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*Increase frequency of EL Shadowing &amp; 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Instructional Snapshot Walkthrough Visits</a:t>
            </a: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402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0"/>
            <a:ext cx="10029745" cy="5019586"/>
          </a:xfrm>
        </p:spPr>
        <p:txBody>
          <a:bodyPr>
            <a:normAutofit/>
          </a:bodyPr>
          <a:lstStyle/>
          <a:p>
            <a:pPr algn="l"/>
            <a:r>
              <a:rPr lang="en-US" sz="4000">
                <a:solidFill>
                  <a:srgbClr val="7030A0"/>
                </a:solidFill>
                <a:latin typeface="Comic Sans MS"/>
              </a:rPr>
              <a:t>Adjustments to Vaughn’s School Performance Plan??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</a:t>
            </a:r>
            <a:r>
              <a:rPr lang="en-US" sz="4000">
                <a:solidFill>
                  <a:srgbClr val="FFFF00"/>
                </a:solidFill>
                <a:latin typeface="Comic Sans MS"/>
              </a:rPr>
              <a:t>Add </a:t>
            </a:r>
            <a:r>
              <a:rPr lang="en-US" sz="4000">
                <a:solidFill>
                  <a:schemeClr val="bg1"/>
                </a:solidFill>
                <a:latin typeface="Comic Sans MS"/>
              </a:rPr>
              <a:t>action steps to include cultural competency and sensitivity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/>
              </a:rPr>
            </a:br>
            <a:r>
              <a:rPr lang="en-US" sz="4000">
                <a:solidFill>
                  <a:schemeClr val="bg1"/>
                </a:solidFill>
                <a:latin typeface="Comic Sans MS"/>
              </a:rPr>
              <a:t>*Professional development &amp; surveys</a:t>
            </a: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787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0"/>
            <a:ext cx="10039514" cy="5502343"/>
          </a:xfrm>
        </p:spPr>
        <p:txBody>
          <a:bodyPr>
            <a:normAutofit/>
          </a:bodyPr>
          <a:lstStyle/>
          <a:p>
            <a:pPr algn="l"/>
            <a:r>
              <a:rPr lang="en-US" sz="4400" u="sng" dirty="0">
                <a:solidFill>
                  <a:srgbClr val="FFFFFF"/>
                </a:solidFill>
                <a:latin typeface="Comic Sans MS"/>
              </a:rPr>
              <a:t>Professional Developmen</a:t>
            </a:r>
            <a:r>
              <a:rPr lang="en-US" sz="4400" dirty="0">
                <a:solidFill>
                  <a:srgbClr val="FFFFFF"/>
                </a:solidFill>
                <a:latin typeface="Comic Sans MS"/>
              </a:rPr>
              <a:t>t</a:t>
            </a:r>
            <a:br>
              <a:rPr lang="en-US" sz="4400" dirty="0">
                <a:latin typeface="Comic Sans MS" panose="030F0902030302020204" pitchFamily="66" charset="0"/>
              </a:rPr>
            </a:b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400" dirty="0">
                <a:solidFill>
                  <a:srgbClr val="FFFFFF"/>
                </a:solidFill>
                <a:latin typeface="Comic Sans MS"/>
              </a:rPr>
              <a:t>: </a:t>
            </a: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FFFFFF"/>
                </a:solidFill>
                <a:latin typeface="Comic Sans MS"/>
              </a:rPr>
              <a:t>November 3 – Full day EL PD led </a:t>
            </a:r>
            <a:r>
              <a:rPr lang="en-US" sz="4400">
                <a:solidFill>
                  <a:srgbClr val="FFFFFF"/>
                </a:solidFill>
                <a:latin typeface="Comic Sans MS"/>
              </a:rPr>
              <a:t>by                          WCSD ELD staff</a:t>
            </a: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FFFFFF"/>
                </a:solidFill>
                <a:latin typeface="Comic Sans MS"/>
              </a:rPr>
              <a:t> **</a:t>
            </a:r>
            <a:r>
              <a:rPr lang="en-US" sz="4400" err="1">
                <a:solidFill>
                  <a:srgbClr val="FFFFFF"/>
                </a:solidFill>
                <a:latin typeface="Comic Sans MS"/>
              </a:rPr>
              <a:t>ELlevation</a:t>
            </a:r>
            <a:r>
              <a:rPr lang="en-US" sz="4400" dirty="0">
                <a:solidFill>
                  <a:srgbClr val="FFFFFF"/>
                </a:solidFill>
                <a:latin typeface="Comic Sans MS"/>
              </a:rPr>
              <a:t> data dive</a:t>
            </a: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FFFFFF"/>
                </a:solidFill>
                <a:latin typeface="Comic Sans MS"/>
              </a:rPr>
              <a:t>**EL training on language objectives</a:t>
            </a: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4457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772206" cy="50652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u="sng" dirty="0">
                <a:solidFill>
                  <a:srgbClr val="FFFFFF"/>
                </a:solidFill>
                <a:latin typeface="Comic Sans MS"/>
              </a:rPr>
              <a:t>Professional Development</a:t>
            </a:r>
            <a:br>
              <a:rPr lang="en-US" sz="2200" u="sng" dirty="0">
                <a:latin typeface="Comic Sans MS" panose="030F0902030302020204" pitchFamily="66" charset="0"/>
              </a:rPr>
            </a:br>
            <a:br>
              <a:rPr lang="en-US" sz="22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400" dirty="0">
                <a:solidFill>
                  <a:srgbClr val="FFFFFF"/>
                </a:solidFill>
                <a:latin typeface="Comic Sans MS"/>
              </a:rPr>
              <a:t>: </a:t>
            </a: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FFFFFF"/>
                </a:solidFill>
                <a:latin typeface="Comic Sans MS"/>
              </a:rPr>
              <a:t>*2 administrators attended QTEL workshop (Quality Teaching of English Language)</a:t>
            </a: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>
                <a:solidFill>
                  <a:srgbClr val="FFFFFF"/>
                </a:solidFill>
                <a:latin typeface="Comic Sans MS"/>
              </a:rPr>
              <a:t>A Pedagogy of Promise – month long</a:t>
            </a:r>
            <a:br>
              <a:rPr lang="en-US" sz="2200" dirty="0">
                <a:latin typeface="Comic Sans MS" panose="030F0902030302020204" pitchFamily="66" charset="0"/>
              </a:rPr>
            </a:br>
            <a:br>
              <a:rPr lang="en-US" sz="2200" dirty="0">
                <a:latin typeface="Comic Sans MS"/>
              </a:rPr>
            </a:br>
            <a:r>
              <a:rPr lang="en-US" sz="4400">
                <a:solidFill>
                  <a:srgbClr val="FFFFFF"/>
                </a:solidFill>
                <a:latin typeface="Comic Sans MS"/>
              </a:rPr>
              <a:t>*QTEL strategies shared with full faculty </a:t>
            </a:r>
            <a:r>
              <a:rPr lang="en-US" sz="4400" dirty="0">
                <a:solidFill>
                  <a:srgbClr val="FFFFFF"/>
                </a:solidFill>
                <a:latin typeface="Comic Sans MS"/>
              </a:rPr>
              <a:t>during Wednesday early release days</a:t>
            </a:r>
            <a:endParaRPr lang="en-US" sz="4400" dirty="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631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/>
          </a:bodyPr>
          <a:lstStyle/>
          <a:p>
            <a:pPr algn="l"/>
            <a:r>
              <a:rPr lang="en-US" sz="4400" u="sng">
                <a:solidFill>
                  <a:srgbClr val="FFFFFF"/>
                </a:solidFill>
                <a:latin typeface="Comic Sans MS"/>
              </a:rPr>
              <a:t>Professional Development</a:t>
            </a:r>
            <a:br>
              <a:rPr lang="en-US" sz="2200" dirty="0">
                <a:latin typeface="Comic Sans MS" panose="030F0902030302020204" pitchFamily="66" charset="0"/>
              </a:rPr>
            </a:br>
            <a:br>
              <a:rPr lang="en-US" sz="2200" dirty="0">
                <a:latin typeface="Comic Sans MS" panose="030F0902030302020204" pitchFamily="66" charset="0"/>
              </a:rPr>
            </a:br>
            <a:br>
              <a:rPr lang="en-US" sz="2200" dirty="0">
                <a:latin typeface="Comic Sans MS" panose="030F0902030302020204" pitchFamily="66" charset="0"/>
              </a:rPr>
            </a:br>
            <a:r>
              <a:rPr lang="en-US" sz="440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400">
                <a:solidFill>
                  <a:srgbClr val="FFFFFF"/>
                </a:solidFill>
                <a:latin typeface="Comic Sans MS"/>
              </a:rPr>
              <a:t>: </a:t>
            </a:r>
            <a:br>
              <a:rPr lang="en-US" sz="4400" dirty="0">
                <a:solidFill>
                  <a:srgbClr val="FFFFFF"/>
                </a:solidFill>
                <a:latin typeface="Comic Sans MS"/>
              </a:rPr>
            </a:br>
            <a:r>
              <a:rPr lang="en-US" sz="4400">
                <a:solidFill>
                  <a:srgbClr val="FFFFFF"/>
                </a:solidFill>
                <a:latin typeface="Comic Sans MS"/>
              </a:rPr>
              <a:t>Over 30 Vaughn teachers have participated in EL shadowing with debrief</a:t>
            </a: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703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Professional Development</a:t>
            </a:r>
            <a:br>
              <a:rPr lang="en-US" sz="4000" u="sng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0000"/>
                </a:solidFill>
                <a:latin typeface="Comic Sans MS"/>
              </a:rPr>
              <a:t>Barriers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COVID….PD by ZOOM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November 3 PD Day – COVID spreading event</a:t>
            </a:r>
            <a:br>
              <a:rPr lang="en-US" sz="4000" dirty="0">
                <a:latin typeface="Comic Sans MS" panose="030F0902030302020204" pitchFamily="66" charset="0"/>
              </a:rPr>
            </a:br>
            <a:endParaRPr lang="en-US" sz="400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646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Professional Development</a:t>
            </a:r>
            <a:br>
              <a:rPr lang="en-US" sz="4000" u="sng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C000"/>
                </a:solidFill>
                <a:latin typeface="Comic Sans MS"/>
              </a:rPr>
              <a:t>Next Steps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March 3: Teachers who attended IB workshops will share content with departments. </a:t>
            </a:r>
            <a:br>
              <a:rPr lang="en-US" sz="4000" dirty="0">
                <a:latin typeface="Comic Sans MS" panose="030F0902030302020204" pitchFamily="66" charset="0"/>
              </a:rPr>
            </a:br>
            <a:endParaRPr lang="en-US" sz="400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3778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Professional Development</a:t>
            </a:r>
            <a:br>
              <a:rPr lang="en-US" sz="4000" u="sng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C000"/>
                </a:solidFill>
                <a:latin typeface="Comic Sans MS"/>
              </a:rPr>
              <a:t>Next Steps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*Book study planned for post-spring break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*More teachers registered for IB workshops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*IB PLC Workshop for Administration </a:t>
            </a:r>
            <a:br>
              <a:rPr lang="en-US" sz="4000" dirty="0">
                <a:latin typeface="Comic Sans MS" panose="030F0902030302020204" pitchFamily="66" charset="0"/>
              </a:rPr>
            </a:br>
            <a:endParaRPr lang="en-US" sz="400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8886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586590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>
                <a:solidFill>
                  <a:srgbClr val="FFFFFF"/>
                </a:solidFill>
                <a:latin typeface="Comic Sans MS"/>
              </a:rPr>
              <a:t>Family Engagement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: </a:t>
            </a:r>
            <a:br>
              <a:rPr lang="en-US" sz="4000" dirty="0">
                <a:latin typeface="Comic Sans MS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*Online Open House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*Parent events to support online registration</a:t>
            </a:r>
            <a:endParaRPr lang="en-US" sz="4000"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548921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ExploreVTI</vt:lpstr>
      <vt:lpstr>E. Otis Vaughn MS &amp; IB MYP</vt:lpstr>
      <vt:lpstr>Professional Development  Progress:  9 teachers trained at International Baccalaureate (IB) workshops in:   Science, Leadership, Math, Language Acquisition, Individuals &amp; Societies *PLC in IB</vt:lpstr>
      <vt:lpstr>Professional Development  Progress:  November 3 – Full day EL PD led by                          WCSD ELD staff  **ELlevation data dive **EL training on language objectives</vt:lpstr>
      <vt:lpstr>Professional Development  Progress:  *2 administrators attended QTEL workshop (Quality Teaching of English Language) A Pedagogy of Promise – month long  *QTEL strategies shared with full faculty during Wednesday early release days</vt:lpstr>
      <vt:lpstr>Professional Development   Progress:  Over 30 Vaughn teachers have participated in EL shadowing with debrief</vt:lpstr>
      <vt:lpstr>Professional Development  Barriers:  COVID….PD by ZOOM  November 3 PD Day – COVID spreading event </vt:lpstr>
      <vt:lpstr>Professional Development  Next Steps:  March 3: Teachers who attended IB workshops will share content with departments.  </vt:lpstr>
      <vt:lpstr>Professional Development  Next Steps:  *Book study planned for post-spring break *More teachers registered for IB workshops *IB PLC Workshop for Administration  </vt:lpstr>
      <vt:lpstr>Family Engagement  Progress:  *Online Open House *Parent events to support online registration</vt:lpstr>
      <vt:lpstr>Family Engagement  Barriers: COVID  *families can’t come into the building *staff exclusions have limited our ability to host ZOOM events for parents </vt:lpstr>
      <vt:lpstr>Family Engagement  Next Steps: Continued attempts to hold online events  *Infinite Campus *What is IB? *Dream Box *SEL</vt:lpstr>
      <vt:lpstr>Family Engagement  Next Steps:  Spring concerts for Fine Arts Family nights about 2021-22 opportunities </vt:lpstr>
      <vt:lpstr>Curriculum, Instruction &amp; Assessment  Progress: WIDA Access testing is almost complete!  </vt:lpstr>
      <vt:lpstr>Curriculum, Instruction &amp; Assessment  Progress: We created a bank of NVAC grade-level standards to be used for Special Education IEPs…..we want all students to work towards grade-level goals.  </vt:lpstr>
      <vt:lpstr>Curriculum, Instruction &amp; Assessment  Progress: We are revising classes offered in Spanish (Language Acquisition), Special Education and in Robotics (IB Design) </vt:lpstr>
      <vt:lpstr>Curriculum, Instruction &amp; Assessment  Barriers: *COVID prevented us from completing MAP testing in ELA. *COVID disrupted interim testing </vt:lpstr>
      <vt:lpstr>Curriculum, Instruction &amp; Assessment  Barriers: *EL teacher on extended LOA  *No longterm and limited daily subs available *Some EL students receiv NO EL instruction </vt:lpstr>
      <vt:lpstr>Curriculum, Instruction &amp; Assessment  Barriers: Multiple COVID exclusions causing large quantities of students to miss in-person instruction and causing many teachers to have to teach from home for weeks. </vt:lpstr>
      <vt:lpstr>Curriculum, Instruction &amp; Assessment  Next Steps: *Continued weekly shadowing of EL students to allow teachers to experience The Day in the Life of an EL.   </vt:lpstr>
      <vt:lpstr>Curriculum, Instruction &amp; Assessment  Next Steps: *More QTEL strategies to be shared with teachers during Wednesday early release. *QTEL strategies include: Math &amp; Social Studies.</vt:lpstr>
      <vt:lpstr>Curriculum, Instruction &amp; Assessment  Next Steps: *Increased focus during classroom observations on SWRL, Language objectives &amp; sentence starters (QTEL), and alignment to NVACS</vt:lpstr>
      <vt:lpstr>Curriculum, Instruction &amp; Assessment  Next Steps:  Start instructional SNAPSHOT rounds to include teachers. Visit +/- 5 classrooms to monitor IB, NVACS, SWRL, QTEL strategies</vt:lpstr>
      <vt:lpstr>Adjustments to Vaughn’s School Performance Plan?? *Continue all elements of current SPP  *Add action steps to continue PD and monitoring of QTEL EL strategies, sentence starters &amp; language objectives  *Increase frequency of EL Shadowing &amp; Instructional Snapshot Walkthrough Visits</vt:lpstr>
      <vt:lpstr>Adjustments to Vaughn’s School Performance Plan??  *Add action steps to include cultural competency and sensitivity  *Professional development &amp; surveys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86</cp:revision>
  <dcterms:created xsi:type="dcterms:W3CDTF">2021-01-31T03:42:38Z</dcterms:created>
  <dcterms:modified xsi:type="dcterms:W3CDTF">2021-02-26T21:50:21Z</dcterms:modified>
</cp:coreProperties>
</file>